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9" r:id="rId5"/>
    <p:sldId id="305" r:id="rId6"/>
    <p:sldId id="290" r:id="rId7"/>
    <p:sldId id="301" r:id="rId8"/>
    <p:sldId id="291" r:id="rId9"/>
    <p:sldId id="295" r:id="rId10"/>
    <p:sldId id="296" r:id="rId11"/>
    <p:sldId id="316" r:id="rId12"/>
    <p:sldId id="306" r:id="rId13"/>
    <p:sldId id="312" r:id="rId14"/>
    <p:sldId id="313" r:id="rId15"/>
    <p:sldId id="314" r:id="rId16"/>
    <p:sldId id="292" r:id="rId17"/>
    <p:sldId id="298" r:id="rId18"/>
    <p:sldId id="299" r:id="rId19"/>
    <p:sldId id="300" r:id="rId20"/>
    <p:sldId id="304" r:id="rId21"/>
    <p:sldId id="293" r:id="rId22"/>
    <p:sldId id="294" r:id="rId23"/>
    <p:sldId id="317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5" autoAdjust="0"/>
    <p:restoredTop sz="73694" autoAdjust="0"/>
  </p:normalViewPr>
  <p:slideViewPr>
    <p:cSldViewPr snapToGrid="0">
      <p:cViewPr varScale="1">
        <p:scale>
          <a:sx n="46" d="100"/>
          <a:sy n="46" d="100"/>
        </p:scale>
        <p:origin x="1136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132BC-1532-40D8-88F7-C60FBF40C989}" type="doc">
      <dgm:prSet loTypeId="urn:microsoft.com/office/officeart/2005/8/layout/hierarchy4" loCatId="list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es-ES"/>
        </a:p>
      </dgm:t>
    </dgm:pt>
    <dgm:pt modelId="{B3151D82-B969-4A75-9851-59B7E60B7289}">
      <dgm:prSet/>
      <dgm:spPr/>
      <dgm:t>
        <a:bodyPr anchor="ctr" anchorCtr="1"/>
        <a:lstStyle/>
        <a:p>
          <a:pPr algn="just"/>
          <a:r>
            <a:rPr lang="es-ES" dirty="0"/>
            <a:t>En Barcelona, la mayoría de alojamientos, son pisos o casas enteras, al igual que en Madrid y Sevilla, con una proporción de estas del 60%, 65% y 70% respectivamente. </a:t>
          </a:r>
        </a:p>
      </dgm:t>
    </dgm:pt>
    <dgm:pt modelId="{7838289D-7507-4174-9CC7-F442D0E2ED33}" type="parTrans" cxnId="{EE97BE8A-A50F-49CB-8050-BF0E45D0677E}">
      <dgm:prSet/>
      <dgm:spPr/>
      <dgm:t>
        <a:bodyPr/>
        <a:lstStyle/>
        <a:p>
          <a:endParaRPr lang="es-ES"/>
        </a:p>
      </dgm:t>
    </dgm:pt>
    <dgm:pt modelId="{776EDA87-AA4A-43FF-894B-75E8B392E79E}" type="sibTrans" cxnId="{EE97BE8A-A50F-49CB-8050-BF0E45D0677E}">
      <dgm:prSet/>
      <dgm:spPr/>
      <dgm:t>
        <a:bodyPr/>
        <a:lstStyle/>
        <a:p>
          <a:endParaRPr lang="es-ES"/>
        </a:p>
      </dgm:t>
    </dgm:pt>
    <dgm:pt modelId="{6BB6DFE3-F005-4239-9A17-7DED7B901767}" type="pres">
      <dgm:prSet presAssocID="{C77132BC-1532-40D8-88F7-C60FBF40C98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7CE928-F142-41D9-B923-82F5B47470E1}" type="pres">
      <dgm:prSet presAssocID="{B3151D82-B969-4A75-9851-59B7E60B7289}" presName="vertOne" presStyleCnt="0"/>
      <dgm:spPr/>
    </dgm:pt>
    <dgm:pt modelId="{A569F56E-704E-4608-851C-B8DF9B2FD94F}" type="pres">
      <dgm:prSet presAssocID="{B3151D82-B969-4A75-9851-59B7E60B7289}" presName="txOne" presStyleLbl="node0" presStyleIdx="0" presStyleCnt="1" custLinFactNeighborY="32042">
        <dgm:presLayoutVars>
          <dgm:chPref val="3"/>
        </dgm:presLayoutVars>
      </dgm:prSet>
      <dgm:spPr/>
    </dgm:pt>
    <dgm:pt modelId="{AA707D6C-EE17-4F9C-889E-687199E14E02}" type="pres">
      <dgm:prSet presAssocID="{B3151D82-B969-4A75-9851-59B7E60B7289}" presName="horzOne" presStyleCnt="0"/>
      <dgm:spPr/>
    </dgm:pt>
  </dgm:ptLst>
  <dgm:cxnLst>
    <dgm:cxn modelId="{2646AC32-E613-437C-B2D6-E3BDCAEADC20}" type="presOf" srcId="{B3151D82-B969-4A75-9851-59B7E60B7289}" destId="{A569F56E-704E-4608-851C-B8DF9B2FD94F}" srcOrd="0" destOrd="0" presId="urn:microsoft.com/office/officeart/2005/8/layout/hierarchy4"/>
    <dgm:cxn modelId="{EE97BE8A-A50F-49CB-8050-BF0E45D0677E}" srcId="{C77132BC-1532-40D8-88F7-C60FBF40C989}" destId="{B3151D82-B969-4A75-9851-59B7E60B7289}" srcOrd="0" destOrd="0" parTransId="{7838289D-7507-4174-9CC7-F442D0E2ED33}" sibTransId="{776EDA87-AA4A-43FF-894B-75E8B392E79E}"/>
    <dgm:cxn modelId="{43188ED1-954A-4128-9CB2-D4EEF65B5B28}" type="presOf" srcId="{C77132BC-1532-40D8-88F7-C60FBF40C989}" destId="{6BB6DFE3-F005-4239-9A17-7DED7B901767}" srcOrd="0" destOrd="0" presId="urn:microsoft.com/office/officeart/2005/8/layout/hierarchy4"/>
    <dgm:cxn modelId="{CF97C2AD-E8EB-4A41-9218-968ABDAB2A2C}" type="presParOf" srcId="{6BB6DFE3-F005-4239-9A17-7DED7B901767}" destId="{197CE928-F142-41D9-B923-82F5B47470E1}" srcOrd="0" destOrd="0" presId="urn:microsoft.com/office/officeart/2005/8/layout/hierarchy4"/>
    <dgm:cxn modelId="{AE513DE0-DD7F-4B56-8718-D070BE9955BD}" type="presParOf" srcId="{197CE928-F142-41D9-B923-82F5B47470E1}" destId="{A569F56E-704E-4608-851C-B8DF9B2FD94F}" srcOrd="0" destOrd="0" presId="urn:microsoft.com/office/officeart/2005/8/layout/hierarchy4"/>
    <dgm:cxn modelId="{43B3B17C-7076-42C1-86F7-C3FE116EFF99}" type="presParOf" srcId="{197CE928-F142-41D9-B923-82F5B47470E1}" destId="{AA707D6C-EE17-4F9C-889E-687199E14E0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5AA174-C374-4662-8413-A1DC4C3467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AF910C4-0C51-47D2-A442-5449CB95BF1B}">
      <dgm:prSet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s-ES" dirty="0"/>
            <a:t>Airbnb ha transformado el mercado de alojamiento, pero también ha contribuido al aumento de precios de alquiler tradicional.</a:t>
          </a:r>
        </a:p>
      </dgm:t>
    </dgm:pt>
    <dgm:pt modelId="{AC19EF17-E86B-4E64-8AFC-1C17E883F92C}" type="parTrans" cxnId="{2F2C0E07-52E3-475B-9F88-9CD3A057EB86}">
      <dgm:prSet/>
      <dgm:spPr/>
      <dgm:t>
        <a:bodyPr/>
        <a:lstStyle/>
        <a:p>
          <a:endParaRPr lang="es-ES"/>
        </a:p>
      </dgm:t>
    </dgm:pt>
    <dgm:pt modelId="{65BE347A-3185-4484-90D2-ED7FA0FA37C1}" type="sibTrans" cxnId="{2F2C0E07-52E3-475B-9F88-9CD3A057EB86}">
      <dgm:prSet/>
      <dgm:spPr/>
      <dgm:t>
        <a:bodyPr/>
        <a:lstStyle/>
        <a:p>
          <a:endParaRPr lang="es-ES"/>
        </a:p>
      </dgm:t>
    </dgm:pt>
    <dgm:pt modelId="{6CCC6A1A-949E-4D13-8882-2B0FC0ED8C21}">
      <dgm:prSet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s-ES" dirty="0"/>
            <a:t>Cada ciudad tiene dinámicas únicas: Barcelona lidera en precios altos, Madrid es más estable y Sevilla es extremadamente estacional.</a:t>
          </a:r>
        </a:p>
      </dgm:t>
    </dgm:pt>
    <dgm:pt modelId="{E2AE9F3B-F583-4E4F-98C5-7FD729C73D9F}" type="parTrans" cxnId="{867DCE59-22C1-44F3-A767-413C512433A2}">
      <dgm:prSet/>
      <dgm:spPr/>
      <dgm:t>
        <a:bodyPr/>
        <a:lstStyle/>
        <a:p>
          <a:endParaRPr lang="es-ES"/>
        </a:p>
      </dgm:t>
    </dgm:pt>
    <dgm:pt modelId="{20ACF7A8-19CF-4B37-B524-E2B7C56FCB28}" type="sibTrans" cxnId="{867DCE59-22C1-44F3-A767-413C512433A2}">
      <dgm:prSet/>
      <dgm:spPr/>
      <dgm:t>
        <a:bodyPr/>
        <a:lstStyle/>
        <a:p>
          <a:endParaRPr lang="es-ES"/>
        </a:p>
      </dgm:t>
    </dgm:pt>
    <dgm:pt modelId="{DE1EE8BD-C695-4D5B-B2D1-CDE2E56AB4AA}">
      <dgm:prSet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s-ES" dirty="0"/>
            <a:t>Los reguladores tienen la oportunidad de equilibrar los beneficios económicos de Airbnb con las necesidades de los residentes locales.</a:t>
          </a:r>
        </a:p>
      </dgm:t>
    </dgm:pt>
    <dgm:pt modelId="{A11B82B6-3264-4918-AB32-27322A538300}" type="parTrans" cxnId="{884E56A0-06DC-4798-8868-46E8FAFC34F6}">
      <dgm:prSet/>
      <dgm:spPr/>
      <dgm:t>
        <a:bodyPr/>
        <a:lstStyle/>
        <a:p>
          <a:endParaRPr lang="es-ES"/>
        </a:p>
      </dgm:t>
    </dgm:pt>
    <dgm:pt modelId="{962040AA-0B9C-489E-ABC8-E9B9AEA4BA36}" type="sibTrans" cxnId="{884E56A0-06DC-4798-8868-46E8FAFC34F6}">
      <dgm:prSet/>
      <dgm:spPr/>
      <dgm:t>
        <a:bodyPr/>
        <a:lstStyle/>
        <a:p>
          <a:endParaRPr lang="es-ES"/>
        </a:p>
      </dgm:t>
    </dgm:pt>
    <dgm:pt modelId="{BA897258-371F-4638-8CBB-2E6B0ACEB3CA}" type="pres">
      <dgm:prSet presAssocID="{FD5AA174-C374-4662-8413-A1DC4C3467CF}" presName="linear" presStyleCnt="0">
        <dgm:presLayoutVars>
          <dgm:animLvl val="lvl"/>
          <dgm:resizeHandles val="exact"/>
        </dgm:presLayoutVars>
      </dgm:prSet>
      <dgm:spPr/>
    </dgm:pt>
    <dgm:pt modelId="{A9CF3DBF-8362-40B6-977F-E17AD4BF5ADD}" type="pres">
      <dgm:prSet presAssocID="{2AF910C4-0C51-47D2-A442-5449CB95BF1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9AA24AA-D17D-4111-A5B9-0ECD2D1D3085}" type="pres">
      <dgm:prSet presAssocID="{65BE347A-3185-4484-90D2-ED7FA0FA37C1}" presName="spacer" presStyleCnt="0"/>
      <dgm:spPr/>
    </dgm:pt>
    <dgm:pt modelId="{3B75B6D0-A5D5-40B7-AF1E-01D75D39EFF9}" type="pres">
      <dgm:prSet presAssocID="{6CCC6A1A-949E-4D13-8882-2B0FC0ED8C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8F5290E-12E8-4026-AE3A-A05D79DABB94}" type="pres">
      <dgm:prSet presAssocID="{20ACF7A8-19CF-4B37-B524-E2B7C56FCB28}" presName="spacer" presStyleCnt="0"/>
      <dgm:spPr/>
    </dgm:pt>
    <dgm:pt modelId="{B58E9A2D-5C38-45AF-9E9D-DA921AE9E16B}" type="pres">
      <dgm:prSet presAssocID="{DE1EE8BD-C695-4D5B-B2D1-CDE2E56AB4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F2C0E07-52E3-475B-9F88-9CD3A057EB86}" srcId="{FD5AA174-C374-4662-8413-A1DC4C3467CF}" destId="{2AF910C4-0C51-47D2-A442-5449CB95BF1B}" srcOrd="0" destOrd="0" parTransId="{AC19EF17-E86B-4E64-8AFC-1C17E883F92C}" sibTransId="{65BE347A-3185-4484-90D2-ED7FA0FA37C1}"/>
    <dgm:cxn modelId="{15B6DC14-C1CB-4B47-B2D9-68F91D468387}" type="presOf" srcId="{2AF910C4-0C51-47D2-A442-5449CB95BF1B}" destId="{A9CF3DBF-8362-40B6-977F-E17AD4BF5ADD}" srcOrd="0" destOrd="0" presId="urn:microsoft.com/office/officeart/2005/8/layout/vList2"/>
    <dgm:cxn modelId="{D3376F50-3211-41BC-BB01-434EA8F66D84}" type="presOf" srcId="{FD5AA174-C374-4662-8413-A1DC4C3467CF}" destId="{BA897258-371F-4638-8CBB-2E6B0ACEB3CA}" srcOrd="0" destOrd="0" presId="urn:microsoft.com/office/officeart/2005/8/layout/vList2"/>
    <dgm:cxn modelId="{867DCE59-22C1-44F3-A767-413C512433A2}" srcId="{FD5AA174-C374-4662-8413-A1DC4C3467CF}" destId="{6CCC6A1A-949E-4D13-8882-2B0FC0ED8C21}" srcOrd="1" destOrd="0" parTransId="{E2AE9F3B-F583-4E4F-98C5-7FD729C73D9F}" sibTransId="{20ACF7A8-19CF-4B37-B524-E2B7C56FCB28}"/>
    <dgm:cxn modelId="{D504235A-056D-4032-842E-06B9FF2B7906}" type="presOf" srcId="{DE1EE8BD-C695-4D5B-B2D1-CDE2E56AB4AA}" destId="{B58E9A2D-5C38-45AF-9E9D-DA921AE9E16B}" srcOrd="0" destOrd="0" presId="urn:microsoft.com/office/officeart/2005/8/layout/vList2"/>
    <dgm:cxn modelId="{884E56A0-06DC-4798-8868-46E8FAFC34F6}" srcId="{FD5AA174-C374-4662-8413-A1DC4C3467CF}" destId="{DE1EE8BD-C695-4D5B-B2D1-CDE2E56AB4AA}" srcOrd="2" destOrd="0" parTransId="{A11B82B6-3264-4918-AB32-27322A538300}" sibTransId="{962040AA-0B9C-489E-ABC8-E9B9AEA4BA36}"/>
    <dgm:cxn modelId="{105C50DE-7926-4DBC-B7DB-B60664CD2622}" type="presOf" srcId="{6CCC6A1A-949E-4D13-8882-2B0FC0ED8C21}" destId="{3B75B6D0-A5D5-40B7-AF1E-01D75D39EFF9}" srcOrd="0" destOrd="0" presId="urn:microsoft.com/office/officeart/2005/8/layout/vList2"/>
    <dgm:cxn modelId="{06DBA3E9-2681-4868-862A-FA4840A98CF0}" type="presParOf" srcId="{BA897258-371F-4638-8CBB-2E6B0ACEB3CA}" destId="{A9CF3DBF-8362-40B6-977F-E17AD4BF5ADD}" srcOrd="0" destOrd="0" presId="urn:microsoft.com/office/officeart/2005/8/layout/vList2"/>
    <dgm:cxn modelId="{7BCACE73-A663-4A9A-B94B-40542C128898}" type="presParOf" srcId="{BA897258-371F-4638-8CBB-2E6B0ACEB3CA}" destId="{49AA24AA-D17D-4111-A5B9-0ECD2D1D3085}" srcOrd="1" destOrd="0" presId="urn:microsoft.com/office/officeart/2005/8/layout/vList2"/>
    <dgm:cxn modelId="{4CFC0DA9-001B-43DF-AE8D-2224B16358AB}" type="presParOf" srcId="{BA897258-371F-4638-8CBB-2E6B0ACEB3CA}" destId="{3B75B6D0-A5D5-40B7-AF1E-01D75D39EFF9}" srcOrd="2" destOrd="0" presId="urn:microsoft.com/office/officeart/2005/8/layout/vList2"/>
    <dgm:cxn modelId="{BC26EB89-78BF-4246-9543-29B08937B9B1}" type="presParOf" srcId="{BA897258-371F-4638-8CBB-2E6B0ACEB3CA}" destId="{A8F5290E-12E8-4026-AE3A-A05D79DABB94}" srcOrd="3" destOrd="0" presId="urn:microsoft.com/office/officeart/2005/8/layout/vList2"/>
    <dgm:cxn modelId="{C1542DFF-860E-43EC-B1B0-01267AFE6F1F}" type="presParOf" srcId="{BA897258-371F-4638-8CBB-2E6B0ACEB3CA}" destId="{B58E9A2D-5C38-45AF-9E9D-DA921AE9E16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9F56E-704E-4608-851C-B8DF9B2FD94F}">
      <dsp:nvSpPr>
        <dsp:cNvPr id="0" name=""/>
        <dsp:cNvSpPr/>
      </dsp:nvSpPr>
      <dsp:spPr>
        <a:xfrm>
          <a:off x="0" y="0"/>
          <a:ext cx="3932237" cy="2970213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1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En Barcelona, la mayoría de alojamientos, son pisos o casas enteras, al igual que en Madrid y Sevilla, con una proporción de estas del 60%, 65% y 70% respectivamente. </a:t>
          </a:r>
        </a:p>
      </dsp:txBody>
      <dsp:txXfrm>
        <a:off x="86995" y="86995"/>
        <a:ext cx="3758247" cy="2796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F3DBF-8362-40B6-977F-E17AD4BF5ADD}">
      <dsp:nvSpPr>
        <dsp:cNvPr id="0" name=""/>
        <dsp:cNvSpPr/>
      </dsp:nvSpPr>
      <dsp:spPr>
        <a:xfrm>
          <a:off x="0" y="594998"/>
          <a:ext cx="10515600" cy="1003860"/>
        </a:xfrm>
        <a:prstGeom prst="roundRect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Airbnb ha transformado el mercado de alojamiento, pero también ha contribuido al aumento de precios de alquiler tradicional.</a:t>
          </a:r>
        </a:p>
      </dsp:txBody>
      <dsp:txXfrm>
        <a:off x="49004" y="644002"/>
        <a:ext cx="10417592" cy="905852"/>
      </dsp:txXfrm>
    </dsp:sp>
    <dsp:sp modelId="{3B75B6D0-A5D5-40B7-AF1E-01D75D39EFF9}">
      <dsp:nvSpPr>
        <dsp:cNvPr id="0" name=""/>
        <dsp:cNvSpPr/>
      </dsp:nvSpPr>
      <dsp:spPr>
        <a:xfrm>
          <a:off x="0" y="1673739"/>
          <a:ext cx="10515600" cy="1003860"/>
        </a:xfrm>
        <a:prstGeom prst="roundRect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Cada ciudad tiene dinámicas únicas: Barcelona lidera en precios altos, Madrid es más estable y Sevilla es extremadamente estacional.</a:t>
          </a:r>
        </a:p>
      </dsp:txBody>
      <dsp:txXfrm>
        <a:off x="49004" y="1722743"/>
        <a:ext cx="10417592" cy="905852"/>
      </dsp:txXfrm>
    </dsp:sp>
    <dsp:sp modelId="{B58E9A2D-5C38-45AF-9E9D-DA921AE9E16B}">
      <dsp:nvSpPr>
        <dsp:cNvPr id="0" name=""/>
        <dsp:cNvSpPr/>
      </dsp:nvSpPr>
      <dsp:spPr>
        <a:xfrm>
          <a:off x="0" y="2752479"/>
          <a:ext cx="10515600" cy="1003860"/>
        </a:xfrm>
        <a:prstGeom prst="roundRect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Los reguladores tienen la oportunidad de equilibrar los beneficios económicos de Airbnb con las necesidades de los residentes locales.</a:t>
          </a:r>
        </a:p>
      </dsp:txBody>
      <dsp:txXfrm>
        <a:off x="49004" y="2801483"/>
        <a:ext cx="10417592" cy="90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8EB8BBB-53FA-476C-A309-D2686EA80C4C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22411-A9A9-4A09-A341-69C657AB42A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D056B-5EC6-42CD-AF94-4751959146DD}" type="datetime1">
              <a:rPr lang="es-ES" smtClean="0"/>
              <a:pPr/>
              <a:t>18/12/2024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  <a:endParaRPr lang="es-ES" dirty="0"/>
          </a:p>
          <a:p>
            <a:pPr lvl="1" rtl="0"/>
            <a:r>
              <a:rPr lang="es-ES" dirty="0"/>
              <a:t>Segundo nivel</a:t>
            </a:r>
          </a:p>
          <a:p>
            <a:pPr lvl="2" rtl="0"/>
            <a:r>
              <a:rPr lang="es-ES" dirty="0"/>
              <a:t>Tercer nivel</a:t>
            </a:r>
          </a:p>
          <a:p>
            <a:pPr lvl="3" rtl="0"/>
            <a:r>
              <a:rPr lang="es-ES" dirty="0"/>
              <a:t>Cuarto nivel</a:t>
            </a:r>
          </a:p>
          <a:p>
            <a:pPr lvl="4" rtl="0"/>
            <a:r>
              <a:rPr lang="es-ES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191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212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3006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862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4216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644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233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243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201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294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9649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9790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650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742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2032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3476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A004F4-F240-48F9-8AE1-486585C7F00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77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770DA5-3DC3-4237-90EB-C415EB41C75A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949101-CB98-4C8F-81DB-71E43D7BC626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302F5C-0234-440C-8773-490E51DE01B9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961380-8195-41EE-9574-2B3429217481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2FC62E-52FA-4487-916D-9648D6F062C2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9C069-0D28-49A2-89E8-C18F9A41EF29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A4CD59-E103-4131-8DF1-52DAB13F24DA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5B45D9-35B1-4184-8C71-E0506363883B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BD2F12-55B2-4258-9B7A-329D8EBE60F6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8414F15-D7D0-4AAB-BCEA-8D737141E1BB}" type="datetime1">
              <a:rPr lang="es-ES" noProof="0" smtClean="0"/>
              <a:t>18/12/2024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rtl="0"/>
            <a:fld id="{82EE24B5-652C-4DB5-B7C3-B5BBEC1280B1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7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8.pn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3.png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8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Data" Target="../diagrams/data1.xml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8.xml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2" descr="Rectángulo azul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5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4" name="objeto 3" descr="Personas con documento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04" y="602565"/>
            <a:ext cx="10635343" cy="2852053"/>
          </a:xfrm>
        </p:spPr>
        <p:txBody>
          <a:bodyPr rtlCol="0">
            <a:noAutofit/>
          </a:bodyPr>
          <a:lstStyle/>
          <a:p>
            <a:r>
              <a:rPr lang="es-ES" sz="4400" b="1" i="0" dirty="0">
                <a:effectLst/>
                <a:latin typeface="Slack-Lato"/>
              </a:rPr>
              <a:t>"Análisis de Alojamiento Urbano: </a:t>
            </a:r>
            <a:br>
              <a:rPr lang="es-ES" sz="4400" b="1" i="0" dirty="0">
                <a:effectLst/>
                <a:latin typeface="Slack-Lato"/>
              </a:rPr>
            </a:br>
            <a:r>
              <a:rPr lang="es-ES" sz="4400" b="1" i="0" dirty="0" err="1">
                <a:effectLst/>
                <a:latin typeface="Slack-Lato"/>
              </a:rPr>
              <a:t>Insights</a:t>
            </a:r>
            <a:r>
              <a:rPr lang="es-ES" sz="4400" b="1" i="0" dirty="0">
                <a:effectLst/>
                <a:latin typeface="Slack-Lato"/>
              </a:rPr>
              <a:t> de Airbnb en </a:t>
            </a:r>
            <a:br>
              <a:rPr lang="es-ES" sz="4400" b="1" i="0" dirty="0">
                <a:effectLst/>
                <a:latin typeface="Slack-Lato"/>
              </a:rPr>
            </a:br>
            <a:r>
              <a:rPr lang="es-ES" sz="4400" b="1" i="0" dirty="0">
                <a:effectLst/>
                <a:latin typeface="Slack-Lato"/>
              </a:rPr>
              <a:t>Barcelona, Madrid y Sevilla"</a:t>
            </a:r>
            <a:endParaRPr lang="es-ES" sz="4400" dirty="0">
              <a:latin typeface="Slack-Lato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824" y="4221162"/>
            <a:ext cx="4185176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/>
          <a:p>
            <a:pPr rtl="0"/>
            <a:r>
              <a:rPr lang="es-ES" dirty="0"/>
              <a:t>Alberto Torres</a:t>
            </a:r>
            <a:endParaRPr lang="es-ES" sz="25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objeto 7" descr="Rectángulo beig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 flipV="1">
            <a:off x="2590649" y="3454618"/>
            <a:ext cx="6713526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pic>
        <p:nvPicPr>
          <p:cNvPr id="36" name="Vídeo 35">
            <a:hlinkClick r:id="" action="ppaction://media"/>
            <a:extLst>
              <a:ext uri="{FF2B5EF4-FFF2-40B4-BE49-F238E27FC236}">
                <a16:creationId xmlns:a16="http://schemas.microsoft.com/office/drawing/2014/main" id="{571B9349-1807-9A0F-C061-042A9AC4A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2"/>
    </mc:Choice>
    <mc:Fallback>
      <p:transition spd="slow" advTm="3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3730B1-105A-BCA5-BCEB-ED86466B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10</a:t>
            </a:fld>
            <a:endParaRPr lang="es-E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0D944FD-4A42-19E8-5999-EBFF67A7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15146" cy="849441"/>
          </a:xfrm>
        </p:spPr>
        <p:txBody>
          <a:bodyPr/>
          <a:lstStyle/>
          <a:p>
            <a:r>
              <a:rPr lang="es-ES" dirty="0"/>
              <a:t>Precios por barrio y ubicación</a:t>
            </a:r>
          </a:p>
        </p:txBody>
      </p:sp>
      <p:pic>
        <p:nvPicPr>
          <p:cNvPr id="7" name="Marcador de contenido 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A0FD1011-BCED-528B-C6C6-1C0147E3D8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8" y="1310528"/>
            <a:ext cx="5181600" cy="2571189"/>
          </a:xfrm>
        </p:spPr>
      </p:pic>
      <p:pic>
        <p:nvPicPr>
          <p:cNvPr id="9" name="Marcador de contenido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47C7912-F195-4082-8AF4-36D65CD4AE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239576"/>
            <a:ext cx="5181600" cy="3284281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4DF3635-727C-F371-6D11-202F4D6795A4}"/>
              </a:ext>
            </a:extLst>
          </p:cNvPr>
          <p:cNvSpPr txBox="1"/>
          <p:nvPr/>
        </p:nvSpPr>
        <p:spPr>
          <a:xfrm>
            <a:off x="381538" y="3977679"/>
            <a:ext cx="5638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Algunos de los precios son extremadamente altos en comparación a la media.</a:t>
            </a:r>
          </a:p>
          <a:p>
            <a:pPr algn="just"/>
            <a:r>
              <a:rPr lang="es-ES" dirty="0"/>
              <a:t>Sarrià-Sant </a:t>
            </a:r>
            <a:r>
              <a:rPr lang="es-ES" dirty="0" err="1"/>
              <a:t>Gervarsi</a:t>
            </a:r>
            <a:r>
              <a:rPr lang="es-ES" dirty="0"/>
              <a:t> parece tener precios más dispersos con varios valores atípicos.</a:t>
            </a:r>
          </a:p>
          <a:p>
            <a:pPr algn="just"/>
            <a:r>
              <a:rPr lang="es-ES" dirty="0"/>
              <a:t>Eixample y Gràcia muestran tendencias similares.</a:t>
            </a:r>
          </a:p>
          <a:p>
            <a:pPr algn="just"/>
            <a:r>
              <a:rPr lang="es-ES" dirty="0"/>
              <a:t>Los precios más altos se concentran especialmente en zonas centrales o estratégicas.</a:t>
            </a:r>
          </a:p>
        </p:txBody>
      </p:sp>
      <p:pic>
        <p:nvPicPr>
          <p:cNvPr id="30" name="Vídeo 29">
            <a:hlinkClick r:id="" action="ppaction://media"/>
            <a:extLst>
              <a:ext uri="{FF2B5EF4-FFF2-40B4-BE49-F238E27FC236}">
                <a16:creationId xmlns:a16="http://schemas.microsoft.com/office/drawing/2014/main" id="{1EBE6DBA-5A77-F394-BF76-464728F8F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188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70"/>
    </mc:Choice>
    <mc:Fallback>
      <p:transition spd="slow" advTm="2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57CDD05-A9A0-B57C-CB46-51DEA22C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11</a:t>
            </a:fld>
            <a:endParaRPr lang="es-ES" noProof="0" dirty="0"/>
          </a:p>
        </p:txBody>
      </p:sp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496D0442-A276-5B35-1E1C-AF23129355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5" y="3384113"/>
            <a:ext cx="5181600" cy="2571189"/>
          </a:xfrm>
        </p:spPr>
      </p:pic>
      <p:pic>
        <p:nvPicPr>
          <p:cNvPr id="9" name="Marcador de contenido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177EF82-FAA5-245F-2FD6-E9D6A579A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6" y="606731"/>
            <a:ext cx="5181600" cy="3250384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06413E8-CFF6-6D34-0374-BE1BC5347A14}"/>
              </a:ext>
            </a:extLst>
          </p:cNvPr>
          <p:cNvSpPr txBox="1"/>
          <p:nvPr/>
        </p:nvSpPr>
        <p:spPr>
          <a:xfrm>
            <a:off x="6448927" y="4409964"/>
            <a:ext cx="5004420" cy="92333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 periferia muestra precios más bajos en general.</a:t>
            </a:r>
          </a:p>
          <a:p>
            <a:r>
              <a:rPr lang="es-ES" dirty="0">
                <a:solidFill>
                  <a:schemeClr val="bg1"/>
                </a:solidFill>
              </a:rPr>
              <a:t>Mayor concentración en el centro de Madrid.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BE0C9A-0CA6-F747-E021-8FAF824AF68F}"/>
              </a:ext>
            </a:extLst>
          </p:cNvPr>
          <p:cNvSpPr txBox="1"/>
          <p:nvPr/>
        </p:nvSpPr>
        <p:spPr>
          <a:xfrm>
            <a:off x="633305" y="902698"/>
            <a:ext cx="5037939" cy="203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El barrio de Salamanca y Chamartín, muestran distribuciones con valores más elevados en comparación con el resto.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mayoría de los barrios, mantienen medianas similares, pero en el Retiro y el Centro la dispersión es mayor</a:t>
            </a:r>
          </a:p>
          <a:p>
            <a:endParaRPr lang="es-ES" dirty="0"/>
          </a:p>
        </p:txBody>
      </p:sp>
      <p:pic>
        <p:nvPicPr>
          <p:cNvPr id="18" name="Vídeo 17">
            <a:hlinkClick r:id="" action="ppaction://media"/>
            <a:extLst>
              <a:ext uri="{FF2B5EF4-FFF2-40B4-BE49-F238E27FC236}">
                <a16:creationId xmlns:a16="http://schemas.microsoft.com/office/drawing/2014/main" id="{31DD0C8E-8F0B-0939-73D5-E2335AA01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53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4"/>
    </mc:Choice>
    <mc:Fallback>
      <p:transition spd="slow" advTm="3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41DFAC3-0B9C-5C93-8D5C-52BDBFF8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12</a:t>
            </a:fld>
            <a:endParaRPr lang="es-ES" noProof="0" dirty="0"/>
          </a:p>
        </p:txBody>
      </p:sp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52ADA5A0-B27F-4245-C73F-D1910E5026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2" y="3142026"/>
            <a:ext cx="5181600" cy="2571189"/>
          </a:xfrm>
        </p:spPr>
      </p:pic>
      <p:pic>
        <p:nvPicPr>
          <p:cNvPr id="9" name="Marcador de contenido 8" descr="Gráfico&#10;&#10;Descripción generada automáticamente">
            <a:extLst>
              <a:ext uri="{FF2B5EF4-FFF2-40B4-BE49-F238E27FC236}">
                <a16:creationId xmlns:a16="http://schemas.microsoft.com/office/drawing/2014/main" id="{CBF973D0-A30B-63BA-217C-F2E2A4BD70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46876"/>
            <a:ext cx="5181600" cy="3370196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40161B0-CF4F-D2D7-06D9-23828F768F93}"/>
              </a:ext>
            </a:extLst>
          </p:cNvPr>
          <p:cNvSpPr txBox="1"/>
          <p:nvPr/>
        </p:nvSpPr>
        <p:spPr>
          <a:xfrm>
            <a:off x="1056772" y="1144785"/>
            <a:ext cx="4716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El casco antiguo muestra mayor dispersión y precios más altos en comparación con otros barrios.</a:t>
            </a:r>
          </a:p>
          <a:p>
            <a:pPr algn="just"/>
            <a:r>
              <a:rPr lang="es-ES" dirty="0"/>
              <a:t>La mayoría de los barrios tienen precios moderados y relativamente similares.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75AD0A-ABD2-BBD6-CC82-738BFD3CD4C2}"/>
              </a:ext>
            </a:extLst>
          </p:cNvPr>
          <p:cNvSpPr txBox="1"/>
          <p:nvPr/>
        </p:nvSpPr>
        <p:spPr>
          <a:xfrm>
            <a:off x="6545179" y="4154905"/>
            <a:ext cx="4808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Vemos mucha menos concentración de puntos que en los gráficos anteriores. </a:t>
            </a:r>
          </a:p>
          <a:p>
            <a:pPr algn="just"/>
            <a:r>
              <a:rPr lang="es-ES" dirty="0"/>
              <a:t>La dispersión es mínima.</a:t>
            </a:r>
          </a:p>
          <a:p>
            <a:pPr algn="just"/>
            <a:r>
              <a:rPr lang="es-ES" dirty="0"/>
              <a:t>Las propiedades con precios más altos son muy puntuales, esto nos sugiere un mercado inmobiliario más homogéneo. </a:t>
            </a:r>
          </a:p>
        </p:txBody>
      </p:sp>
      <p:pic>
        <p:nvPicPr>
          <p:cNvPr id="16" name="Vídeo 15">
            <a:hlinkClick r:id="" action="ppaction://media"/>
            <a:extLst>
              <a:ext uri="{FF2B5EF4-FFF2-40B4-BE49-F238E27FC236}">
                <a16:creationId xmlns:a16="http://schemas.microsoft.com/office/drawing/2014/main" id="{A78DCBE0-C3EF-07E6-F0C5-41DA51547E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104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2"/>
    </mc:Choice>
    <mc:Fallback>
      <p:transition spd="slow" advTm="8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8BA43E-7DB2-353C-7A37-BC77DD62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346" y="6174902"/>
            <a:ext cx="357116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2EE24B5-652C-4DB5-B7C3-B5BBEC1280B1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E82F610-CF74-159C-A231-D9727494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Precio promedio por tipo de alojamiento</a:t>
            </a:r>
          </a:p>
        </p:txBody>
      </p:sp>
      <p:pic>
        <p:nvPicPr>
          <p:cNvPr id="9" name="Marcador de contenido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595CB19-F997-6227-B206-96B50796C9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8" y="2067593"/>
            <a:ext cx="5666102" cy="3001712"/>
          </a:xfrm>
          <a:noFill/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1EE3B19-C0CB-BF61-B155-CC4A92058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1746" y="2097839"/>
            <a:ext cx="5181600" cy="3370681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dirty="0"/>
              <a:t>En </a:t>
            </a:r>
            <a:r>
              <a:rPr lang="en-US" dirty="0" err="1"/>
              <a:t>cuanto</a:t>
            </a:r>
            <a:r>
              <a:rPr lang="en-US" dirty="0"/>
              <a:t> a las </a:t>
            </a:r>
            <a:r>
              <a:rPr lang="en-US" dirty="0" err="1"/>
              <a:t>habitaciones</a:t>
            </a:r>
            <a:r>
              <a:rPr lang="en-US" dirty="0"/>
              <a:t> de hotel, Madrid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altos.</a:t>
            </a:r>
          </a:p>
          <a:p>
            <a:pPr algn="just"/>
            <a:r>
              <a:rPr lang="en-US" dirty="0"/>
              <a:t>En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alojamientos</a:t>
            </a:r>
            <a:r>
              <a:rPr lang="en-US" dirty="0"/>
              <a:t> completes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precio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Elevado lo </a:t>
            </a:r>
            <a:r>
              <a:rPr lang="en-US" dirty="0" err="1"/>
              <a:t>tiene</a:t>
            </a:r>
            <a:r>
              <a:rPr lang="en-US" dirty="0"/>
              <a:t> Barcelona.</a:t>
            </a:r>
          </a:p>
          <a:p>
            <a:pPr algn="just"/>
            <a:r>
              <a:rPr lang="en-US" dirty="0"/>
              <a:t>En las </a:t>
            </a:r>
            <a:r>
              <a:rPr lang="en-US" dirty="0" err="1"/>
              <a:t>habitaciones</a:t>
            </a:r>
            <a:r>
              <a:rPr lang="en-US" dirty="0"/>
              <a:t> </a:t>
            </a:r>
            <a:r>
              <a:rPr lang="en-US" dirty="0" err="1"/>
              <a:t>privadas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son </a:t>
            </a:r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bajos</a:t>
            </a:r>
            <a:r>
              <a:rPr lang="en-US" dirty="0"/>
              <a:t> y </a:t>
            </a:r>
            <a:r>
              <a:rPr lang="en-US" dirty="0" err="1"/>
              <a:t>similares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ciudades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En las </a:t>
            </a:r>
            <a:r>
              <a:rPr lang="en-US" dirty="0" err="1"/>
              <a:t>habitaciones</a:t>
            </a:r>
            <a:r>
              <a:rPr lang="en-US" dirty="0"/>
              <a:t> </a:t>
            </a:r>
            <a:r>
              <a:rPr lang="en-US" dirty="0" err="1"/>
              <a:t>compartidas</a:t>
            </a:r>
            <a:r>
              <a:rPr lang="en-US" dirty="0"/>
              <a:t>, Sevilla </a:t>
            </a:r>
            <a:r>
              <a:rPr lang="en-US" dirty="0" err="1"/>
              <a:t>muestra</a:t>
            </a:r>
            <a:r>
              <a:rPr lang="en-US" dirty="0"/>
              <a:t> un </a:t>
            </a:r>
            <a:r>
              <a:rPr lang="en-US" dirty="0" err="1"/>
              <a:t>precio</a:t>
            </a:r>
            <a:r>
              <a:rPr lang="en-US" dirty="0"/>
              <a:t> </a:t>
            </a:r>
            <a:r>
              <a:rPr lang="en-US" dirty="0" err="1"/>
              <a:t>notablemente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alto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comparación</a:t>
            </a:r>
            <a:r>
              <a:rPr lang="en-US" dirty="0"/>
              <a:t> al resto.</a:t>
            </a:r>
          </a:p>
        </p:txBody>
      </p:sp>
      <p:pic>
        <p:nvPicPr>
          <p:cNvPr id="17" name="Vídeo 16">
            <a:hlinkClick r:id="" action="ppaction://media"/>
            <a:extLst>
              <a:ext uri="{FF2B5EF4-FFF2-40B4-BE49-F238E27FC236}">
                <a16:creationId xmlns:a16="http://schemas.microsoft.com/office/drawing/2014/main" id="{105D8526-84C4-35F2-7919-1182BA763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63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62"/>
    </mc:Choice>
    <mc:Fallback>
      <p:transition spd="slow" advTm="26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9F5D5-DCCF-0029-BB16-6056F687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Precio promedio por tipo de alojamiento en cada ciudad</a:t>
            </a:r>
          </a:p>
        </p:txBody>
      </p:sp>
      <p:pic>
        <p:nvPicPr>
          <p:cNvPr id="7" name="Marcador de contenido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F57454C-4498-7D44-5EEF-38484F3B6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941747"/>
            <a:ext cx="6172200" cy="2964981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017190-4668-D5A4-9230-A88050379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630"/>
            <a:ext cx="3932237" cy="3811588"/>
          </a:xfrm>
        </p:spPr>
        <p:txBody>
          <a:bodyPr/>
          <a:lstStyle/>
          <a:p>
            <a:pPr algn="just"/>
            <a:r>
              <a:rPr lang="es-ES" dirty="0"/>
              <a:t>Los alojamientos completos, tienden a tener precios más altos en temporadas intermedias y alcanzan sus puntos máximos en verano. </a:t>
            </a:r>
          </a:p>
          <a:p>
            <a:pPr algn="just"/>
            <a:r>
              <a:rPr lang="es-ES" dirty="0"/>
              <a:t>En cuanto a las habitaciones de hotel, tienen precios promedio mas estables, con un aumento significativo en el último mes del año.</a:t>
            </a:r>
          </a:p>
          <a:p>
            <a:pPr algn="just"/>
            <a:r>
              <a:rPr lang="es-ES" dirty="0"/>
              <a:t>Las habitaciones privadas y las compartidas, muestran precios más bajos y estables.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45398C-EDBD-CE43-2CAA-E171F0CF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14</a:t>
            </a:fld>
            <a:endParaRPr lang="es-ES" noProof="0" dirty="0"/>
          </a:p>
        </p:txBody>
      </p:sp>
      <p:pic>
        <p:nvPicPr>
          <p:cNvPr id="17" name="Vídeo 16">
            <a:hlinkClick r:id="" action="ppaction://media"/>
            <a:extLst>
              <a:ext uri="{FF2B5EF4-FFF2-40B4-BE49-F238E27FC236}">
                <a16:creationId xmlns:a16="http://schemas.microsoft.com/office/drawing/2014/main" id="{FD875758-F415-5807-458A-A86DB1A58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996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2"/>
    </mc:Choice>
    <mc:Fallback>
      <p:transition spd="slow" advTm="7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183253D-5268-37EE-7838-656F96F73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941747"/>
            <a:ext cx="6172200" cy="2964981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72615F-9078-FD54-B474-4F02DC419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408814"/>
            <a:ext cx="3932237" cy="3811588"/>
          </a:xfrm>
          <a:solidFill>
            <a:schemeClr val="accent4">
              <a:lumMod val="75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En cuanto a los alojamientos completos se mantiene el precio entre 140-160€.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En las habitaciones de hotel, se observa un pico atípico en marzo donde se disparan los precios.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Las habitaciones privadas tienen un rango de precios estable.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Por último, en las habitaciones compartidas los precios son bajos por norma general.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00A7BA1-EB8F-FC59-DE47-D8A42733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15</a:t>
            </a:fld>
            <a:endParaRPr lang="es-ES" noProof="0" dirty="0"/>
          </a:p>
        </p:txBody>
      </p:sp>
      <p:pic>
        <p:nvPicPr>
          <p:cNvPr id="15" name="Vídeo 14">
            <a:hlinkClick r:id="" action="ppaction://media"/>
            <a:extLst>
              <a:ext uri="{FF2B5EF4-FFF2-40B4-BE49-F238E27FC236}">
                <a16:creationId xmlns:a16="http://schemas.microsoft.com/office/drawing/2014/main" id="{2D861B6F-EC4C-80A5-D9FD-444DA37F7F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477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4"/>
    </mc:Choice>
    <mc:Fallback>
      <p:transition spd="slow" advTm="5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F757E12E-0275-252D-DC5E-07E8B57309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62" y="1561306"/>
            <a:ext cx="6640284" cy="3735388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8E9132-009D-35AF-0FB7-CE8B6365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2EE24B5-652C-4DB5-B7C3-B5BBEC1280B1}" type="slidenum">
              <a:rPr lang="es-ES" noProof="0" smtClean="0"/>
              <a:pPr rtl="0">
                <a:spcAft>
                  <a:spcPts val="600"/>
                </a:spcAft>
              </a:pPr>
              <a:t>16</a:t>
            </a:fld>
            <a:endParaRPr lang="es-ES" noProof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1C66B0A-E5E6-A19E-BFD8-69E2B55F4A0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9857" y="2019300"/>
            <a:ext cx="3932238" cy="3811588"/>
          </a:xfrm>
        </p:spPr>
        <p:txBody>
          <a:bodyPr/>
          <a:lstStyle/>
          <a:p>
            <a:pPr algn="just"/>
            <a:r>
              <a:rPr lang="en-US" dirty="0"/>
              <a:t>Los </a:t>
            </a:r>
            <a:r>
              <a:rPr lang="en-US" dirty="0" err="1"/>
              <a:t>precios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alojamientos</a:t>
            </a:r>
            <a:r>
              <a:rPr lang="en-US" dirty="0"/>
              <a:t> </a:t>
            </a:r>
            <a:r>
              <a:rPr lang="en-US" dirty="0" err="1"/>
              <a:t>enteros</a:t>
            </a:r>
            <a:r>
              <a:rPr lang="en-US" dirty="0"/>
              <a:t> </a:t>
            </a:r>
            <a:r>
              <a:rPr lang="en-US" dirty="0" err="1"/>
              <a:t>varían</a:t>
            </a:r>
            <a:r>
              <a:rPr lang="en-US" dirty="0"/>
              <a:t> entre 130-200€, </a:t>
            </a:r>
            <a:r>
              <a:rPr lang="en-US" dirty="0" err="1"/>
              <a:t>alcanzando</a:t>
            </a:r>
            <a:r>
              <a:rPr lang="en-US" dirty="0"/>
              <a:t> sus </a:t>
            </a:r>
            <a:r>
              <a:rPr lang="en-US" dirty="0" err="1"/>
              <a:t>picos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marzo</a:t>
            </a:r>
            <a:r>
              <a:rPr lang="en-US" dirty="0"/>
              <a:t> y </a:t>
            </a:r>
            <a:r>
              <a:rPr lang="en-US" dirty="0" err="1"/>
              <a:t>abril</a:t>
            </a:r>
            <a:endParaRPr lang="en-US" dirty="0"/>
          </a:p>
          <a:p>
            <a:pPr algn="just"/>
            <a:r>
              <a:rPr lang="en-US" dirty="0"/>
              <a:t>Lass </a:t>
            </a:r>
            <a:r>
              <a:rPr lang="en-US" dirty="0" err="1"/>
              <a:t>habitaciones</a:t>
            </a:r>
            <a:r>
              <a:rPr lang="en-US" dirty="0"/>
              <a:t> de hotel </a:t>
            </a:r>
            <a:r>
              <a:rPr lang="en-US" dirty="0" err="1"/>
              <a:t>tienen</a:t>
            </a:r>
            <a:r>
              <a:rPr lang="en-US" dirty="0"/>
              <a:t> un </a:t>
            </a:r>
            <a:r>
              <a:rPr lang="en-US" dirty="0" err="1"/>
              <a:t>pico</a:t>
            </a:r>
            <a:r>
              <a:rPr lang="en-US" dirty="0"/>
              <a:t> </a:t>
            </a:r>
            <a:r>
              <a:rPr lang="en-US" dirty="0" err="1"/>
              <a:t>extremadamente</a:t>
            </a:r>
            <a:r>
              <a:rPr lang="en-US" dirty="0"/>
              <a:t> alto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diciembre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Las </a:t>
            </a:r>
            <a:r>
              <a:rPr lang="en-US" dirty="0" err="1"/>
              <a:t>habitaciones</a:t>
            </a:r>
            <a:r>
              <a:rPr lang="en-US" dirty="0"/>
              <a:t> </a:t>
            </a:r>
            <a:r>
              <a:rPr lang="en-US" dirty="0" err="1"/>
              <a:t>privadas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estables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Las </a:t>
            </a:r>
            <a:r>
              <a:rPr lang="en-US" dirty="0" err="1"/>
              <a:t>habitaciones</a:t>
            </a:r>
            <a:r>
              <a:rPr lang="en-US" dirty="0"/>
              <a:t> </a:t>
            </a:r>
            <a:r>
              <a:rPr lang="en-US" dirty="0" err="1"/>
              <a:t>compartidas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variación</a:t>
            </a:r>
            <a:r>
              <a:rPr lang="en-US" dirty="0"/>
              <a:t> extrema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junio</a:t>
            </a:r>
            <a:r>
              <a:rPr lang="en-US" dirty="0"/>
              <a:t>.</a:t>
            </a:r>
          </a:p>
        </p:txBody>
      </p:sp>
      <p:pic>
        <p:nvPicPr>
          <p:cNvPr id="15" name="Vídeo 14">
            <a:hlinkClick r:id="" action="ppaction://media"/>
            <a:extLst>
              <a:ext uri="{FF2B5EF4-FFF2-40B4-BE49-F238E27FC236}">
                <a16:creationId xmlns:a16="http://schemas.microsoft.com/office/drawing/2014/main" id="{571C180F-240E-47C7-FB29-C3CB6D7DF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514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7"/>
    </mc:Choice>
    <mc:Fallback>
      <p:transition spd="slow" advTm="4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ACE8E-F7BB-17AB-64D0-D8F24DE7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5" y="194030"/>
            <a:ext cx="10515600" cy="1049980"/>
          </a:xfrm>
        </p:spPr>
        <p:txBody>
          <a:bodyPr/>
          <a:lstStyle/>
          <a:p>
            <a:r>
              <a:rPr lang="es-ES" dirty="0"/>
              <a:t>Relación entre precio, número de reseñas y disponibilidad.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F0128A-856F-9DB8-AAB1-0E29E6ADC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2586"/>
            <a:ext cx="5157787" cy="1174276"/>
          </a:xfrm>
        </p:spPr>
        <p:txBody>
          <a:bodyPr>
            <a:noAutofit/>
          </a:bodyPr>
          <a:lstStyle/>
          <a:p>
            <a:pPr algn="just"/>
            <a:r>
              <a:rPr lang="es-ES" sz="1400" dirty="0"/>
              <a:t>El gráfico sugiere que los alojamientos con </a:t>
            </a:r>
            <a:r>
              <a:rPr lang="es-ES" sz="1400" b="1" dirty="0"/>
              <a:t>más reseñas</a:t>
            </a:r>
            <a:r>
              <a:rPr lang="es-ES" sz="1400" dirty="0"/>
              <a:t> tienden a tener precios más asequibles. Alojamientos de </a:t>
            </a:r>
            <a:r>
              <a:rPr lang="es-ES" sz="1400" b="1" dirty="0"/>
              <a:t>alto precio</a:t>
            </a:r>
            <a:r>
              <a:rPr lang="es-ES" sz="1400" dirty="0"/>
              <a:t> suelen tener un número de reseñas bajo, posiblemente debido a su menor accesibilidad o a un nicho de clientes más reducido.</a:t>
            </a:r>
          </a:p>
        </p:txBody>
      </p:sp>
      <p:pic>
        <p:nvPicPr>
          <p:cNvPr id="9" name="Marcador de contenido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6DA071F-C8D0-880A-214C-865725235C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55439"/>
            <a:ext cx="4794013" cy="3684588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0D6975-145F-90B8-333E-2972D5886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58" y="1436614"/>
            <a:ext cx="5183188" cy="1174276"/>
          </a:xfrm>
        </p:spPr>
        <p:txBody>
          <a:bodyPr>
            <a:noAutofit/>
          </a:bodyPr>
          <a:lstStyle/>
          <a:p>
            <a:pPr algn="just"/>
            <a:r>
              <a:rPr lang="es-ES" sz="1400" dirty="0"/>
              <a:t>No se aprecia una relación fuerte entre </a:t>
            </a:r>
            <a:r>
              <a:rPr lang="es-ES" sz="1400" b="1" dirty="0"/>
              <a:t>disponibilidad</a:t>
            </a:r>
            <a:r>
              <a:rPr lang="es-ES" sz="1400" dirty="0"/>
              <a:t> y </a:t>
            </a:r>
            <a:r>
              <a:rPr lang="es-ES" sz="1400" b="1" dirty="0"/>
              <a:t>precio</a:t>
            </a:r>
            <a:r>
              <a:rPr lang="es-ES" sz="1400" dirty="0"/>
              <a:t>. Sin embargo, alojamientos de </a:t>
            </a:r>
            <a:r>
              <a:rPr lang="es-ES" sz="1400" b="1" dirty="0"/>
              <a:t>precios muy elevados</a:t>
            </a:r>
            <a:r>
              <a:rPr lang="es-ES" sz="1400" dirty="0"/>
              <a:t> tienden a tener una </a:t>
            </a:r>
            <a:r>
              <a:rPr lang="es-ES" sz="1400" b="1" dirty="0"/>
              <a:t>baja disponibilidad</a:t>
            </a:r>
            <a:r>
              <a:rPr lang="es-ES" sz="1400" dirty="0"/>
              <a:t>, posiblemente porque están asociados a estancias muy específicas o a la exclusividad de la oferta.</a:t>
            </a:r>
          </a:p>
        </p:txBody>
      </p:sp>
      <p:pic>
        <p:nvPicPr>
          <p:cNvPr id="11" name="Marcador de contenido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98E36E1-FF10-C258-5DB2-9F35097A51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4" y="2855439"/>
            <a:ext cx="4759260" cy="3684588"/>
          </a:xfr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CB60EB-1CAE-8B04-44D4-3F0E7C0FC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17</a:t>
            </a:fld>
            <a:endParaRPr lang="es-ES" noProof="0" dirty="0"/>
          </a:p>
        </p:txBody>
      </p:sp>
      <p:pic>
        <p:nvPicPr>
          <p:cNvPr id="18" name="Vídeo 17">
            <a:hlinkClick r:id="" action="ppaction://media"/>
            <a:extLst>
              <a:ext uri="{FF2B5EF4-FFF2-40B4-BE49-F238E27FC236}">
                <a16:creationId xmlns:a16="http://schemas.microsoft.com/office/drawing/2014/main" id="{FBBC9C4C-55C2-C799-56DB-39CA6604F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770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95"/>
    </mc:Choice>
    <mc:Fallback>
      <p:transition spd="slow" advTm="28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9B401-A60A-0D6C-60B1-9F866710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32" y="-298923"/>
            <a:ext cx="5143917" cy="1600200"/>
          </a:xfrm>
        </p:spPr>
        <p:txBody>
          <a:bodyPr/>
          <a:lstStyle/>
          <a:p>
            <a:r>
              <a:rPr lang="es-ES" dirty="0"/>
              <a:t>Barrios más populares</a:t>
            </a:r>
          </a:p>
        </p:txBody>
      </p:sp>
      <p:pic>
        <p:nvPicPr>
          <p:cNvPr id="7" name="Marcador de posición de imagen 6" descr="Gráfico&#10;&#10;Descripción generada automáticamente">
            <a:extLst>
              <a:ext uri="{FF2B5EF4-FFF2-40B4-BE49-F238E27FC236}">
                <a16:creationId xmlns:a16="http://schemas.microsoft.com/office/drawing/2014/main" id="{B3E0471F-0FDA-4C7E-D4A1-EC9C6EB80D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0012" y="1301277"/>
            <a:ext cx="6172200" cy="487362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F4E0A2-987F-FC67-16E3-A571FA774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932" y="2046767"/>
            <a:ext cx="3932237" cy="3811588"/>
          </a:xfr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3500000" scaled="1"/>
            <a:tileRect/>
          </a:gra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just"/>
            <a:r>
              <a:rPr lang="es-ES" dirty="0"/>
              <a:t>Madrid domina la lista con “Embajadores” y “Universidad” acumulando la mayor cantidad de reseñas.</a:t>
            </a:r>
          </a:p>
          <a:p>
            <a:pPr algn="just"/>
            <a:r>
              <a:rPr lang="es-ES" dirty="0"/>
              <a:t>Barcelona también tiene una presencia significativa en barrios como “la </a:t>
            </a:r>
            <a:r>
              <a:rPr lang="es-ES" dirty="0" err="1"/>
              <a:t>Dreta</a:t>
            </a:r>
            <a:r>
              <a:rPr lang="es-ES" dirty="0"/>
              <a:t> de </a:t>
            </a:r>
            <a:r>
              <a:rPr lang="es-ES" dirty="0" err="1"/>
              <a:t>I’Eixample</a:t>
            </a:r>
            <a:r>
              <a:rPr lang="es-ES" dirty="0"/>
              <a:t>”, “Sagrada Familia” y “Barrio Gótico”</a:t>
            </a:r>
          </a:p>
          <a:p>
            <a:pPr algn="just"/>
            <a:r>
              <a:rPr lang="es-ES" dirty="0"/>
              <a:t>Sevilla tiene menos barrios presentes en la lista, con menos reseñas en comparación con las otras ciudades.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3F7E9B-083B-9A15-ED94-1307288C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18</a:t>
            </a:fld>
            <a:endParaRPr lang="es-ES" noProof="0" dirty="0"/>
          </a:p>
        </p:txBody>
      </p:sp>
      <p:pic>
        <p:nvPicPr>
          <p:cNvPr id="27" name="Vídeo 26">
            <a:hlinkClick r:id="" action="ppaction://media"/>
            <a:extLst>
              <a:ext uri="{FF2B5EF4-FFF2-40B4-BE49-F238E27FC236}">
                <a16:creationId xmlns:a16="http://schemas.microsoft.com/office/drawing/2014/main" id="{00F07DF7-C3DD-B584-834D-FE80E40EB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340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15"/>
    </mc:Choice>
    <mc:Fallback>
      <p:transition spd="slow" advTm="22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E32277-2088-DE73-3E03-7FC019FA5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2EE24B5-652C-4DB5-B7C3-B5BBEC1280B1}" type="slidenum">
              <a:rPr lang="es-ES" noProof="0" smtClean="0"/>
              <a:pPr rtl="0">
                <a:spcAft>
                  <a:spcPts val="600"/>
                </a:spcAft>
              </a:pPr>
              <a:t>19</a:t>
            </a:fld>
            <a:endParaRPr lang="es-E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17D894-1B92-EA44-243A-F90D0B35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de barrios </a:t>
            </a: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estacionalidad</a:t>
            </a:r>
            <a:endParaRPr lang="en-US" dirty="0"/>
          </a:p>
        </p:txBody>
      </p:sp>
      <p:pic>
        <p:nvPicPr>
          <p:cNvPr id="7" name="Marcador de contenido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B3E3C25-2E97-B4DC-B26C-B850C9641A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96107" y="1921030"/>
            <a:ext cx="5065786" cy="4160528"/>
          </a:xfrm>
          <a:noFill/>
        </p:spPr>
      </p:pic>
      <p:pic>
        <p:nvPicPr>
          <p:cNvPr id="10" name="Marcador de contenido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FC1FA08-9EA4-0A7C-8F7C-DC4CA67F9A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15" y="1921030"/>
            <a:ext cx="5166370" cy="4160528"/>
          </a:xfrm>
        </p:spPr>
      </p:pic>
      <p:pic>
        <p:nvPicPr>
          <p:cNvPr id="19" name="Vídeo 18">
            <a:hlinkClick r:id="" action="ppaction://media"/>
            <a:extLst>
              <a:ext uri="{FF2B5EF4-FFF2-40B4-BE49-F238E27FC236}">
                <a16:creationId xmlns:a16="http://schemas.microsoft.com/office/drawing/2014/main" id="{196B3C87-36DC-D981-D753-E66EFB2D19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328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2"/>
    </mc:Choice>
    <mc:Fallback>
      <p:transition spd="slow" advTm="34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4EFA0675-B481-DD58-70A3-167C7558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63280"/>
          </a:xfrm>
        </p:spPr>
        <p:txBody>
          <a:bodyPr/>
          <a:lstStyle/>
          <a:p>
            <a:pPr algn="just"/>
            <a:r>
              <a:rPr lang="es-ES" dirty="0"/>
              <a:t>Distribución por tipo de alojamiento</a:t>
            </a:r>
          </a:p>
        </p:txBody>
      </p:sp>
      <p:pic>
        <p:nvPicPr>
          <p:cNvPr id="6" name="Marcador de contenido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7923184-3726-F779-F4A9-1B1CAE096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79731" y="1398836"/>
            <a:ext cx="6059026" cy="477606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484A95-A2ED-A0BB-C0B9-77D2BCD3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2</a:t>
            </a:fld>
            <a:endParaRPr lang="es-ES" noProof="0" dirty="0"/>
          </a:p>
        </p:txBody>
      </p:sp>
      <p:sp>
        <p:nvSpPr>
          <p:cNvPr id="9" name="Flecha: curvada hacia la derecha 8">
            <a:extLst>
              <a:ext uri="{FF2B5EF4-FFF2-40B4-BE49-F238E27FC236}">
                <a16:creationId xmlns:a16="http://schemas.microsoft.com/office/drawing/2014/main" id="{C643E0C6-BE4A-6BBC-69E1-66583A56A89C}"/>
              </a:ext>
            </a:extLst>
          </p:cNvPr>
          <p:cNvSpPr/>
          <p:nvPr/>
        </p:nvSpPr>
        <p:spPr>
          <a:xfrm rot="19919517">
            <a:off x="2330045" y="4276519"/>
            <a:ext cx="2634046" cy="2311098"/>
          </a:xfrm>
          <a:prstGeom prst="curvedRightArrow">
            <a:avLst>
              <a:gd name="adj1" fmla="val 19121"/>
              <a:gd name="adj2" fmla="val 31894"/>
              <a:gd name="adj3" fmla="val 3015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21C4563-BC55-721B-4A40-6C06012D1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1695032"/>
              </p:ext>
            </p:extLst>
          </p:nvPr>
        </p:nvGraphicFramePr>
        <p:xfrm>
          <a:off x="663326" y="2461855"/>
          <a:ext cx="3932237" cy="2970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6" name="Vídeo 25">
            <a:hlinkClick r:id="" action="ppaction://media"/>
            <a:extLst>
              <a:ext uri="{FF2B5EF4-FFF2-40B4-BE49-F238E27FC236}">
                <a16:creationId xmlns:a16="http://schemas.microsoft.com/office/drawing/2014/main" id="{425C2BAF-7E89-7929-CC42-2159B80555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970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74"/>
    </mc:Choice>
    <mc:Fallback>
      <p:transition spd="slow" advTm="3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A5C42F-730D-C281-A396-46135589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FC6400F4-A3A4-EC5D-A870-BAD98108F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8794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FCF038B6-9AE8-0555-90BB-B9D73E28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346" y="6174902"/>
            <a:ext cx="357116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2EE24B5-652C-4DB5-B7C3-B5BBEC1280B1}" type="slidenum">
              <a:rPr lang="es-ES" noProof="0" smtClean="0"/>
              <a:pPr rtl="0">
                <a:spcAft>
                  <a:spcPts val="600"/>
                </a:spcAft>
              </a:pPr>
              <a:t>20</a:t>
            </a:fld>
            <a:endParaRPr lang="es-ES" noProof="0" dirty="0"/>
          </a:p>
        </p:txBody>
      </p:sp>
      <p:sp>
        <p:nvSpPr>
          <p:cNvPr id="2" name="Marcador de número de diapositiva 1" hidden="1">
            <a:extLst>
              <a:ext uri="{FF2B5EF4-FFF2-40B4-BE49-F238E27FC236}">
                <a16:creationId xmlns:a16="http://schemas.microsoft.com/office/drawing/2014/main" id="{1E96A985-7A5B-F564-8502-6FF2BA6D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82EE24B5-652C-4DB5-B7C3-B5BBEC1280B1}" type="slidenum">
              <a:rPr lang="es-ES" noProof="0" smtClean="0"/>
              <a:pPr rtl="0">
                <a:spcAft>
                  <a:spcPts val="600"/>
                </a:spcAft>
              </a:pPr>
              <a:t>20</a:t>
            </a:fld>
            <a:endParaRPr lang="es-ES" noProof="0"/>
          </a:p>
        </p:txBody>
      </p:sp>
      <p:pic>
        <p:nvPicPr>
          <p:cNvPr id="27" name="Vídeo 26">
            <a:hlinkClick r:id="" action="ppaction://media"/>
            <a:extLst>
              <a:ext uri="{FF2B5EF4-FFF2-40B4-BE49-F238E27FC236}">
                <a16:creationId xmlns:a16="http://schemas.microsoft.com/office/drawing/2014/main" id="{7D3B365D-5D7B-927F-2FA0-18D214E7E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547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44"/>
    </mc:Choice>
    <mc:Fallback>
      <p:transition spd="slow" advTm="56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5686546-3D24-438C-669D-6BDF5E4E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Precio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mes</a:t>
            </a:r>
            <a:r>
              <a:rPr lang="en-US" dirty="0"/>
              <a:t> y ciudad</a:t>
            </a:r>
          </a:p>
        </p:txBody>
      </p:sp>
      <p:pic>
        <p:nvPicPr>
          <p:cNvPr id="7" name="Marcador de contenido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7DAE1DA-6CB7-19A7-A6E4-03A56201E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41418"/>
            <a:ext cx="6172200" cy="3965639"/>
          </a:xfr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8F9042-0541-3895-4B6E-66670AA7E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10327"/>
            <a:ext cx="3932237" cy="2626895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Barcelona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dirty="0" err="1"/>
              <a:t>un</a:t>
            </a:r>
            <a:r>
              <a:rPr lang="en-US" dirty="0"/>
              <a:t> </a:t>
            </a:r>
            <a:r>
              <a:rPr lang="en-US" dirty="0" err="1"/>
              <a:t>pico</a:t>
            </a:r>
            <a:r>
              <a:rPr lang="en-US" dirty="0"/>
              <a:t> </a:t>
            </a:r>
            <a:r>
              <a:rPr lang="en-US" dirty="0" err="1"/>
              <a:t>significativo</a:t>
            </a:r>
            <a:r>
              <a:rPr lang="en-US" dirty="0"/>
              <a:t> de </a:t>
            </a:r>
            <a:r>
              <a:rPr lang="en-US" dirty="0" err="1"/>
              <a:t>precios</a:t>
            </a:r>
            <a:r>
              <a:rPr lang="en-US" dirty="0"/>
              <a:t> al </a:t>
            </a:r>
            <a:r>
              <a:rPr lang="en-US" dirty="0" err="1"/>
              <a:t>inicio</a:t>
            </a:r>
            <a:r>
              <a:rPr lang="en-US" dirty="0"/>
              <a:t> de  Verano.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En Madrid,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estables</a:t>
            </a:r>
            <a:r>
              <a:rPr lang="en-US" dirty="0"/>
              <a:t> a lo largo del </a:t>
            </a:r>
            <a:r>
              <a:rPr lang="en-US" dirty="0" err="1"/>
              <a:t>año</a:t>
            </a:r>
            <a:r>
              <a:rPr lang="en-US" dirty="0"/>
              <a:t>, con </a:t>
            </a:r>
            <a:r>
              <a:rPr lang="en-US" dirty="0" err="1"/>
              <a:t>pequeñas</a:t>
            </a:r>
            <a:r>
              <a:rPr lang="en-US" dirty="0"/>
              <a:t> </a:t>
            </a:r>
            <a:r>
              <a:rPr lang="en-US" dirty="0" err="1"/>
              <a:t>oscilaciones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Sevilla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fuerte</a:t>
            </a:r>
            <a:r>
              <a:rPr lang="en-US" dirty="0"/>
              <a:t> </a:t>
            </a:r>
            <a:r>
              <a:rPr lang="en-US" dirty="0" err="1"/>
              <a:t>estacionalidad</a:t>
            </a:r>
            <a:r>
              <a:rPr lang="en-US" dirty="0"/>
              <a:t>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9260F0-B912-5181-F5A5-3F0A0DBA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346" y="6174902"/>
            <a:ext cx="357116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2EE24B5-652C-4DB5-B7C3-B5BBEC1280B1}" type="slidenum">
              <a:rPr lang="es-ES" noProof="0" smtClean="0"/>
              <a:pPr rtl="0">
                <a:spcAft>
                  <a:spcPts val="600"/>
                </a:spcAft>
              </a:pPr>
              <a:t>3</a:t>
            </a:fld>
            <a:endParaRPr lang="es-ES" noProof="0"/>
          </a:p>
        </p:txBody>
      </p:sp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B632A0DF-4B3B-082C-2451-F9FA5250D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125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92"/>
    </mc:Choice>
    <mc:Fallback>
      <p:transition spd="slow" advTm="33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717FF-C24B-1904-48E4-14449EC1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Precio promedio por temporada y ciudad</a:t>
            </a:r>
          </a:p>
        </p:txBody>
      </p:sp>
      <p:pic>
        <p:nvPicPr>
          <p:cNvPr id="9" name="Marcador de contenido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189EB85-FB9B-5CB4-5740-9322C13DBD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7" y="2007770"/>
            <a:ext cx="4623955" cy="3684588"/>
          </a:xfr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8C6310-A7BE-9A94-7390-D52E6C96E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54200"/>
            <a:ext cx="5183188" cy="3684588"/>
          </a:xfrm>
        </p:spPr>
        <p:txBody>
          <a:bodyPr/>
          <a:lstStyle/>
          <a:p>
            <a:pPr algn="just"/>
            <a:r>
              <a:rPr lang="es-ES" dirty="0"/>
              <a:t>Barcelona presenta los precios promedio más altos en comparación a Madrid y Sevilla.</a:t>
            </a:r>
          </a:p>
          <a:p>
            <a:pPr algn="just"/>
            <a:r>
              <a:rPr lang="es-ES" dirty="0"/>
              <a:t>La diferencia entre la temporada alta y baja es mínima.</a:t>
            </a:r>
          </a:p>
          <a:p>
            <a:pPr algn="just"/>
            <a:r>
              <a:rPr lang="es-ES" dirty="0"/>
              <a:t>Madrid tiene precios mas bajos, pero hay una mayor diferencia entre la temporada alta y baja.</a:t>
            </a:r>
          </a:p>
          <a:p>
            <a:pPr algn="just"/>
            <a:r>
              <a:rPr lang="es-ES" dirty="0"/>
              <a:t>Sevilla presenta los precios promedio más bajos de las tres ciudades. Además, muestra poca variación estacional, exceptuando abril.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10E9E1-2565-91BB-74FF-B51A101D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4</a:t>
            </a:fld>
            <a:endParaRPr lang="es-ES" noProof="0" dirty="0"/>
          </a:p>
        </p:txBody>
      </p:sp>
      <p:pic>
        <p:nvPicPr>
          <p:cNvPr id="16" name="Vídeo 15">
            <a:hlinkClick r:id="" action="ppaction://media"/>
            <a:extLst>
              <a:ext uri="{FF2B5EF4-FFF2-40B4-BE49-F238E27FC236}">
                <a16:creationId xmlns:a16="http://schemas.microsoft.com/office/drawing/2014/main" id="{082C260A-A8C1-321E-073F-36CFF6752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443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81"/>
    </mc:Choice>
    <mc:Fallback>
      <p:transition spd="slow" advTm="3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1BE70-41D7-F088-908A-FE43EEA2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de precios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7473DBC-364F-03BF-DF27-E82AC291C3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just"/>
            <a:r>
              <a:rPr lang="es-ES" dirty="0"/>
              <a:t>Barcelona parece tener los precios más altos en términos de </a:t>
            </a:r>
            <a:r>
              <a:rPr lang="es-ES" dirty="0" err="1"/>
              <a:t>outliers</a:t>
            </a:r>
            <a:r>
              <a:rPr lang="es-ES" dirty="0"/>
              <a:t> extremos</a:t>
            </a:r>
          </a:p>
          <a:p>
            <a:pPr algn="just"/>
            <a:r>
              <a:rPr lang="es-ES" dirty="0"/>
              <a:t>Madrid tiene menos extremos que Barcelona y Sevilla</a:t>
            </a:r>
          </a:p>
          <a:p>
            <a:pPr algn="just"/>
            <a:r>
              <a:rPr lang="es-ES" dirty="0"/>
              <a:t>Sevilla también presenta valores extremos, pero la distribución general es similar a las otras ciudades.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7CB545-C5EF-054D-3AC5-097A3B3E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5</a:t>
            </a:fld>
            <a:endParaRPr lang="es-ES" noProof="0" dirty="0"/>
          </a:p>
        </p:txBody>
      </p:sp>
      <p:pic>
        <p:nvPicPr>
          <p:cNvPr id="8" name="Marcador de contenido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36B5768-BBEA-880F-B40B-464204A48B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7" y="1586706"/>
            <a:ext cx="4793998" cy="3684588"/>
          </a:xfrm>
        </p:spPr>
      </p:pic>
      <p:pic>
        <p:nvPicPr>
          <p:cNvPr id="16" name="Vídeo 15">
            <a:hlinkClick r:id="" action="ppaction://media"/>
            <a:extLst>
              <a:ext uri="{FF2B5EF4-FFF2-40B4-BE49-F238E27FC236}">
                <a16:creationId xmlns:a16="http://schemas.microsoft.com/office/drawing/2014/main" id="{12EECDCB-F790-39B6-4A14-431DA3623D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460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80"/>
    </mc:Choice>
    <mc:Fallback>
      <p:transition spd="slow" advTm="17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5B28518-5E2A-BF98-F796-C19A535A1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7B45D2F8-16EE-4043-40C2-10A98DF4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82EE24B5-652C-4DB5-B7C3-B5BBEC1280B1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EDAD39-7806-0A55-88D5-A3E5EEBCE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75" y="819150"/>
            <a:ext cx="8181975" cy="52197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E068C7A-F317-5B3F-FC3F-B03DF453110F}"/>
              </a:ext>
            </a:extLst>
          </p:cNvPr>
          <p:cNvSpPr txBox="1"/>
          <p:nvPr/>
        </p:nvSpPr>
        <p:spPr>
          <a:xfrm>
            <a:off x="9208168" y="1720840"/>
            <a:ext cx="2117558" cy="3416320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3500000" scaled="1"/>
          </a:gradFill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La mayoría de los precios están concentrados en la media, pero existen algunos que sobresalen. </a:t>
            </a:r>
          </a:p>
          <a:p>
            <a:pPr algn="just"/>
            <a:r>
              <a:rPr lang="es-ES" dirty="0"/>
              <a:t>Esto puede ser debido a situaciones especiales o a propiedades de lujo.</a:t>
            </a:r>
          </a:p>
        </p:txBody>
      </p:sp>
      <p:pic>
        <p:nvPicPr>
          <p:cNvPr id="20" name="Vídeo 19">
            <a:hlinkClick r:id="" action="ppaction://media"/>
            <a:extLst>
              <a:ext uri="{FF2B5EF4-FFF2-40B4-BE49-F238E27FC236}">
                <a16:creationId xmlns:a16="http://schemas.microsoft.com/office/drawing/2014/main" id="{6DB4DAD6-1C24-E424-BA5A-D92F03B82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776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0"/>
    </mc:Choice>
    <mc:Fallback>
      <p:transition spd="slow" advTm="7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885AA644-E183-4BF5-5592-959A3EA7D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36826" y="1106905"/>
            <a:ext cx="6718562" cy="4286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D4C698-A530-029D-63B6-D4A49513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7</a:t>
            </a:fld>
            <a:endParaRPr lang="es-ES" noProof="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7BAA965-12FF-3F55-5F30-3062C0EFB668}"/>
              </a:ext>
            </a:extLst>
          </p:cNvPr>
          <p:cNvSpPr txBox="1"/>
          <p:nvPr/>
        </p:nvSpPr>
        <p:spPr>
          <a:xfrm>
            <a:off x="457946" y="1265887"/>
            <a:ext cx="2662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La mediana es de los precios es relativamente estable. </a:t>
            </a:r>
          </a:p>
          <a:p>
            <a:pPr algn="just"/>
            <a:r>
              <a:rPr lang="es-ES" dirty="0"/>
              <a:t>Los últimos meses del año tienen menos dispersión, con precios más atípicos.</a:t>
            </a:r>
          </a:p>
        </p:txBody>
      </p: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42FA8AEE-B5E6-B043-CBCE-B4AD26B51561}"/>
              </a:ext>
            </a:extLst>
          </p:cNvPr>
          <p:cNvCxnSpPr>
            <a:cxnSpLocks/>
          </p:cNvCxnSpPr>
          <p:nvPr/>
        </p:nvCxnSpPr>
        <p:spPr>
          <a:xfrm>
            <a:off x="3120935" y="3104707"/>
            <a:ext cx="1892595" cy="1387549"/>
          </a:xfrm>
          <a:prstGeom prst="curvedConnector3">
            <a:avLst>
              <a:gd name="adj1" fmla="val 5056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Vídeo 18">
            <a:hlinkClick r:id="" action="ppaction://media"/>
            <a:extLst>
              <a:ext uri="{FF2B5EF4-FFF2-40B4-BE49-F238E27FC236}">
                <a16:creationId xmlns:a16="http://schemas.microsoft.com/office/drawing/2014/main" id="{DC6D1D23-33B1-D75C-9D32-E4551749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024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8"/>
    </mc:Choice>
    <mc:Fallback>
      <p:transition spd="slow" advTm="11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71DCB07-6D21-3563-3B91-9E1ED3C58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17496" y="1742958"/>
            <a:ext cx="6820801" cy="435133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6006AD-F18A-D24A-EF59-A08D17A6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8</a:t>
            </a:fld>
            <a:endParaRPr lang="es-ES" noProof="0" dirty="0"/>
          </a:p>
        </p:txBody>
      </p:sp>
      <p:sp>
        <p:nvSpPr>
          <p:cNvPr id="10" name="Rectángulo: esquinas redondeadas 9" descr="Los precios también presentan outliers muy marcados.&#10;&#10;">
            <a:extLst>
              <a:ext uri="{FF2B5EF4-FFF2-40B4-BE49-F238E27FC236}">
                <a16:creationId xmlns:a16="http://schemas.microsoft.com/office/drawing/2014/main" id="{C7F5415C-6D3A-9367-F6B0-F38683F9167E}"/>
              </a:ext>
            </a:extLst>
          </p:cNvPr>
          <p:cNvSpPr/>
          <p:nvPr/>
        </p:nvSpPr>
        <p:spPr>
          <a:xfrm>
            <a:off x="7825563" y="1435395"/>
            <a:ext cx="2806996" cy="265813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1FB30CA-1953-A22C-BC20-18B131B5F1E0}"/>
              </a:ext>
            </a:extLst>
          </p:cNvPr>
          <p:cNvSpPr txBox="1"/>
          <p:nvPr/>
        </p:nvSpPr>
        <p:spPr>
          <a:xfrm>
            <a:off x="8400094" y="2764465"/>
            <a:ext cx="2935706" cy="230832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" dirty="0"/>
              <a:t>La temporada alta coincide con un numero más elevado de </a:t>
            </a:r>
            <a:r>
              <a:rPr lang="es-ES" dirty="0" err="1"/>
              <a:t>outliers</a:t>
            </a:r>
            <a:r>
              <a:rPr lang="es-ES" dirty="0"/>
              <a:t>, lo que podría indicar una mayor demanda o situaciones puntuales (Feria de Abril) que incrementen los precios.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51C9DA7-8FF7-726D-F51D-7263EFCB28B4}"/>
              </a:ext>
            </a:extLst>
          </p:cNvPr>
          <p:cNvSpPr txBox="1"/>
          <p:nvPr/>
        </p:nvSpPr>
        <p:spPr>
          <a:xfrm>
            <a:off x="7995458" y="1679945"/>
            <a:ext cx="255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Los precios también presentan </a:t>
            </a:r>
            <a:r>
              <a:rPr lang="es-ES" dirty="0" err="1">
                <a:solidFill>
                  <a:schemeClr val="bg1"/>
                </a:solidFill>
              </a:rPr>
              <a:t>outliers</a:t>
            </a:r>
            <a:r>
              <a:rPr lang="es-ES" dirty="0">
                <a:solidFill>
                  <a:schemeClr val="bg1"/>
                </a:solidFill>
              </a:rPr>
              <a:t> muy marcados.</a:t>
            </a:r>
          </a:p>
          <a:p>
            <a:endParaRPr lang="es-ES" dirty="0"/>
          </a:p>
        </p:txBody>
      </p:sp>
      <p:pic>
        <p:nvPicPr>
          <p:cNvPr id="19" name="Vídeo 18">
            <a:hlinkClick r:id="" action="ppaction://media"/>
            <a:extLst>
              <a:ext uri="{FF2B5EF4-FFF2-40B4-BE49-F238E27FC236}">
                <a16:creationId xmlns:a16="http://schemas.microsoft.com/office/drawing/2014/main" id="{3D399FAE-BCA3-D3D4-4F2C-4F16072436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319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8"/>
    </mc:Choice>
    <mc:Fallback>
      <p:transition spd="slow" advTm="11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9EFB6-74F6-F285-3217-7D3B729C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9705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s-ES" dirty="0"/>
              <a:t>Matrices de correlación de Barcelona, Madrid y Sevilla</a:t>
            </a:r>
          </a:p>
        </p:txBody>
      </p:sp>
      <p:pic>
        <p:nvPicPr>
          <p:cNvPr id="6" name="Marcador de contenido 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5CC2F9F-90E0-17AE-2ED9-271B7CA81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257300"/>
            <a:ext cx="6172200" cy="4630748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B3749D-340F-AC06-C084-A795DCA21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93223"/>
            <a:ext cx="3932237" cy="3811588"/>
          </a:xfrm>
        </p:spPr>
        <p:txBody>
          <a:bodyPr/>
          <a:lstStyle/>
          <a:p>
            <a:pPr algn="just"/>
            <a:r>
              <a:rPr lang="es-ES" dirty="0"/>
              <a:t>La mayor correlación positiva del precio es con el número de reseñas y con reseñas por mes, sugiriendo una ligera relación entre popularidad y precios más altos.</a:t>
            </a:r>
          </a:p>
          <a:p>
            <a:pPr algn="just"/>
            <a:r>
              <a:rPr lang="es-ES" dirty="0"/>
              <a:t>En cuanto, a los recuentos calculados de anuncios por anfitrión tiene una correlación positiva con reseñas por mes, lo cual puede sugerir que hosts con más de una propiedad tienen una mayor actividad.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AF5ECB-5BC0-0BCE-EFDA-684C1976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ES" noProof="0" smtClean="0"/>
              <a:t>9</a:t>
            </a:fld>
            <a:endParaRPr lang="es-ES" noProof="0" dirty="0"/>
          </a:p>
        </p:txBody>
      </p:sp>
      <p:pic>
        <p:nvPicPr>
          <p:cNvPr id="15" name="Vídeo 14">
            <a:hlinkClick r:id="" action="ppaction://media"/>
            <a:extLst>
              <a:ext uri="{FF2B5EF4-FFF2-40B4-BE49-F238E27FC236}">
                <a16:creationId xmlns:a16="http://schemas.microsoft.com/office/drawing/2014/main" id="{D4F2BFDE-1466-48E5-F69D-D84D8EF6A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650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6"/>
    </mc:Choice>
    <mc:Fallback>
      <p:transition spd="slow" advTm="31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la oficina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87709_TF45022061.potx" id="{CF8F7AC9-B209-40DA-B01B-03DE7680F64C}" vid="{9567545B-13CB-48C1-B233-082DD3A40F6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 de marketing de servicios profesionales</Template>
  <TotalTime>1862</TotalTime>
  <Words>1063</Words>
  <Application>Microsoft Office PowerPoint</Application>
  <PresentationFormat>Panorámica</PresentationFormat>
  <Paragraphs>109</Paragraphs>
  <Slides>20</Slides>
  <Notes>18</Notes>
  <HiddenSlides>0</HiddenSlides>
  <MMClips>20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Aptos</vt:lpstr>
      <vt:lpstr>Arial</vt:lpstr>
      <vt:lpstr>Arial </vt:lpstr>
      <vt:lpstr>Calibri</vt:lpstr>
      <vt:lpstr>Gill Sans MT</vt:lpstr>
      <vt:lpstr>Slack-Lato</vt:lpstr>
      <vt:lpstr>Tema de la oficina</vt:lpstr>
      <vt:lpstr>"Análisis de Alojamiento Urbano:  Insights de Airbnb en  Barcelona, Madrid y Sevilla"</vt:lpstr>
      <vt:lpstr>Distribución por tipo de alojamiento</vt:lpstr>
      <vt:lpstr>Precio promedio por mes y ciudad</vt:lpstr>
      <vt:lpstr>Precio promedio por temporada y ciudad</vt:lpstr>
      <vt:lpstr>Distribución de precios</vt:lpstr>
      <vt:lpstr>Presentación de PowerPoint</vt:lpstr>
      <vt:lpstr>Presentación de PowerPoint</vt:lpstr>
      <vt:lpstr>Presentación de PowerPoint</vt:lpstr>
      <vt:lpstr>Matrices de correlación de Barcelona, Madrid y Sevilla</vt:lpstr>
      <vt:lpstr>Precios por barrio y ubicación</vt:lpstr>
      <vt:lpstr>Presentación de PowerPoint</vt:lpstr>
      <vt:lpstr>Presentación de PowerPoint</vt:lpstr>
      <vt:lpstr>Precio promedio por tipo de alojamiento</vt:lpstr>
      <vt:lpstr>Precio promedio por tipo de alojamiento en cada ciudad</vt:lpstr>
      <vt:lpstr>Presentación de PowerPoint</vt:lpstr>
      <vt:lpstr>Presentación de PowerPoint</vt:lpstr>
      <vt:lpstr>Relación entre precio, número de reseñas y disponibilidad.</vt:lpstr>
      <vt:lpstr>Barrios más populares</vt:lpstr>
      <vt:lpstr>Cluster de barrios según estacionalidad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Alberto Torres Cacheda</dc:creator>
  <cp:lastModifiedBy>Alberto Torres Cacheda</cp:lastModifiedBy>
  <cp:revision>9</cp:revision>
  <dcterms:created xsi:type="dcterms:W3CDTF">2024-12-16T16:19:40Z</dcterms:created>
  <dcterms:modified xsi:type="dcterms:W3CDTF">2024-12-18T15:07:48Z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